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425" r:id="rId1"/>
  </p:sldMasterIdLst>
  <p:notesMasterIdLst>
    <p:notesMasterId r:id="rId19"/>
  </p:notesMasterIdLst>
  <p:sldIdLst>
    <p:sldId id="314" r:id="rId2"/>
    <p:sldId id="310" r:id="rId3"/>
    <p:sldId id="319" r:id="rId4"/>
    <p:sldId id="326" r:id="rId5"/>
    <p:sldId id="320" r:id="rId6"/>
    <p:sldId id="308" r:id="rId7"/>
    <p:sldId id="321" r:id="rId8"/>
    <p:sldId id="325" r:id="rId9"/>
    <p:sldId id="327" r:id="rId10"/>
    <p:sldId id="311" r:id="rId11"/>
    <p:sldId id="317" r:id="rId12"/>
    <p:sldId id="322" r:id="rId13"/>
    <p:sldId id="263" r:id="rId14"/>
    <p:sldId id="316" r:id="rId15"/>
    <p:sldId id="323" r:id="rId16"/>
    <p:sldId id="312" r:id="rId17"/>
    <p:sldId id="315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8" userDrawn="1">
          <p15:clr>
            <a:srgbClr val="A4A3A4"/>
          </p15:clr>
        </p15:guide>
        <p15:guide id="2" pos="28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12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70"/>
    <p:restoredTop sz="94761"/>
  </p:normalViewPr>
  <p:slideViewPr>
    <p:cSldViewPr snapToGrid="0">
      <p:cViewPr varScale="1">
        <p:scale>
          <a:sx n="101" d="100"/>
          <a:sy n="101" d="100"/>
        </p:scale>
        <p:origin x="216" y="296"/>
      </p:cViewPr>
      <p:guideLst>
        <p:guide orient="horz" pos="2188"/>
        <p:guide pos="28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120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973E3A-F795-429B-93F7-8C5EFBD2AEE1}" type="datetimeFigureOut">
              <a:rPr lang="zh-CN" altLang="en-US" smtClean="0"/>
              <a:t>2018/6/3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533BE1-2F4E-468D-A9C1-6CD14CCA046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在人工智能背景下，出现了很多有趣的商业应用，  帮助人创作音乐、为小视频增加背景声效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533BE1-2F4E-468D-A9C1-6CD14CCA046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734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7C484-B3BF-4087-81A4-18E90999C45D}" type="datetimeFigureOut">
              <a:rPr lang="zh-CN" altLang="en-US" smtClean="0"/>
              <a:t>2018/6/3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60ADA-3E69-4CB5-8B60-449DC3B5C7A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7C484-B3BF-4087-81A4-18E90999C45D}" type="datetimeFigureOut">
              <a:rPr lang="zh-CN" altLang="en-US" smtClean="0"/>
              <a:t>2018/6/3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60ADA-3E69-4CB5-8B60-449DC3B5C7A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7C484-B3BF-4087-81A4-18E90999C45D}" type="datetimeFigureOut">
              <a:rPr lang="zh-CN" altLang="en-US" smtClean="0"/>
              <a:t>2018/6/3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60ADA-3E69-4CB5-8B60-449DC3B5C7A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7C484-B3BF-4087-81A4-18E90999C45D}" type="datetimeFigureOut">
              <a:rPr lang="zh-CN" altLang="en-US" smtClean="0"/>
              <a:t>2018/6/3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60ADA-3E69-4CB5-8B60-449DC3B5C7A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7C484-B3BF-4087-81A4-18E90999C45D}" type="datetimeFigureOut">
              <a:rPr lang="zh-CN" altLang="en-US" smtClean="0"/>
              <a:t>2018/6/3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60ADA-3E69-4CB5-8B60-449DC3B5C7A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7C484-B3BF-4087-81A4-18E90999C45D}" type="datetimeFigureOut">
              <a:rPr lang="zh-CN" altLang="en-US" smtClean="0"/>
              <a:t>2018/6/3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60ADA-3E69-4CB5-8B60-449DC3B5C7A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7C484-B3BF-4087-81A4-18E90999C45D}" type="datetimeFigureOut">
              <a:rPr lang="zh-CN" altLang="en-US" smtClean="0"/>
              <a:t>2018/6/3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60ADA-3E69-4CB5-8B60-449DC3B5C7A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7C484-B3BF-4087-81A4-18E90999C45D}" type="datetimeFigureOut">
              <a:rPr lang="zh-CN" altLang="en-US" smtClean="0"/>
              <a:t>2018/6/3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60ADA-3E69-4CB5-8B60-449DC3B5C7A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7C484-B3BF-4087-81A4-18E90999C45D}" type="datetimeFigureOut">
              <a:rPr lang="zh-CN" altLang="en-US" smtClean="0"/>
              <a:t>2018/6/3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60ADA-3E69-4CB5-8B60-449DC3B5C7A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7C484-B3BF-4087-81A4-18E90999C45D}" type="datetimeFigureOut">
              <a:rPr lang="zh-CN" altLang="en-US" smtClean="0"/>
              <a:t>2018/6/3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60ADA-3E69-4CB5-8B60-449DC3B5C7A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7C484-B3BF-4087-81A4-18E90999C45D}" type="datetimeFigureOut">
              <a:rPr lang="zh-CN" altLang="en-US" smtClean="0"/>
              <a:t>2018/6/3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60ADA-3E69-4CB5-8B60-449DC3B5C7A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75000" t="2000" r="6000" b="8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7C484-B3BF-4087-81A4-18E90999C45D}" type="datetimeFigureOut">
              <a:rPr lang="zh-CN" altLang="en-US" smtClean="0"/>
              <a:t>2018/6/3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60ADA-3E69-4CB5-8B60-449DC3B5C7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382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6" r:id="rId1"/>
    <p:sldLayoutId id="2147485427" r:id="rId2"/>
    <p:sldLayoutId id="2147485428" r:id="rId3"/>
    <p:sldLayoutId id="2147485429" r:id="rId4"/>
    <p:sldLayoutId id="2147485430" r:id="rId5"/>
    <p:sldLayoutId id="2147485431" r:id="rId6"/>
    <p:sldLayoutId id="2147485432" r:id="rId7"/>
    <p:sldLayoutId id="2147485433" r:id="rId8"/>
    <p:sldLayoutId id="2147485434" r:id="rId9"/>
    <p:sldLayoutId id="2147485435" r:id="rId10"/>
    <p:sldLayoutId id="214748543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12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>
          <a:xfrm>
            <a:off x="2678690" y="3120074"/>
            <a:ext cx="3542971" cy="90033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800" dirty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  <a:sym typeface="+mn-ea"/>
              </a:rPr>
              <a:t>心音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A06326-7CBA-894E-908A-2B90ADC96816}"/>
              </a:ext>
            </a:extLst>
          </p:cNvPr>
          <p:cNvSpPr txBox="1"/>
          <p:nvPr/>
        </p:nvSpPr>
        <p:spPr>
          <a:xfrm>
            <a:off x="2856033" y="2542783"/>
            <a:ext cx="3179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Hei" pitchFamily="2" charset="-122"/>
                <a:ea typeface="Hei" pitchFamily="2" charset="-122"/>
              </a:rPr>
              <a:t>HACK x SJTU</a:t>
            </a:r>
          </a:p>
        </p:txBody>
      </p:sp>
    </p:spTree>
    <p:extLst>
      <p:ext uri="{BB962C8B-B14F-4D97-AF65-F5344CB8AC3E}">
        <p14:creationId xmlns:p14="http://schemas.microsoft.com/office/powerpoint/2010/main" val="22750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39366" y="282932"/>
            <a:ext cx="3919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rgbClr val="7D121F"/>
                </a:solidFill>
                <a:latin typeface="SimHei" charset="-122"/>
                <a:ea typeface="SimHei" charset="-122"/>
                <a:cs typeface="SimHei" charset="-122"/>
              </a:rPr>
              <a:t>关键技术</a:t>
            </a:r>
            <a:r>
              <a:rPr kumimoji="1" lang="en-US" altLang="zh-CN" sz="3200" dirty="0">
                <a:solidFill>
                  <a:srgbClr val="7D121F"/>
                </a:solidFill>
                <a:latin typeface="SimHei" charset="-122"/>
                <a:ea typeface="SimHei" charset="-122"/>
                <a:cs typeface="SimHei" charset="-122"/>
              </a:rPr>
              <a:t>-</a:t>
            </a:r>
            <a:r>
              <a:rPr kumimoji="1" lang="zh-CN" altLang="en-US" sz="3200" dirty="0">
                <a:solidFill>
                  <a:srgbClr val="7D121F"/>
                </a:solidFill>
                <a:latin typeface="SimHei" charset="-122"/>
                <a:ea typeface="SimHei" charset="-122"/>
                <a:cs typeface="SimHei" charset="-122"/>
              </a:rPr>
              <a:t>深度学习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4" y="917388"/>
            <a:ext cx="2316018" cy="75575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877" y="1280965"/>
            <a:ext cx="3002136" cy="223253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804781" y="880855"/>
            <a:ext cx="3588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/>
              <a:t>实时情绪识别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D4A03E3-1D58-CE43-B7BF-F2AE9A865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69" y="2335135"/>
            <a:ext cx="3218986" cy="218638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B82AF54-D6F9-EE46-B8F3-88D43A20378C}"/>
              </a:ext>
            </a:extLst>
          </p:cNvPr>
          <p:cNvSpPr txBox="1"/>
          <p:nvPr/>
        </p:nvSpPr>
        <p:spPr>
          <a:xfrm>
            <a:off x="377458" y="1854883"/>
            <a:ext cx="3588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/>
              <a:t>音乐生成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EDA95C-723B-1F43-9375-6F19C7AEC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2715" y="4095353"/>
            <a:ext cx="3650583" cy="263056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00B43BC-F578-B845-BF10-5A9FD216D0F1}"/>
              </a:ext>
            </a:extLst>
          </p:cNvPr>
          <p:cNvSpPr txBox="1"/>
          <p:nvPr/>
        </p:nvSpPr>
        <p:spPr>
          <a:xfrm>
            <a:off x="3965786" y="3695243"/>
            <a:ext cx="3588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/>
              <a:t>音乐风格迁移</a:t>
            </a:r>
          </a:p>
        </p:txBody>
      </p:sp>
    </p:spTree>
    <p:extLst>
      <p:ext uri="{BB962C8B-B14F-4D97-AF65-F5344CB8AC3E}">
        <p14:creationId xmlns:p14="http://schemas.microsoft.com/office/powerpoint/2010/main" val="121078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39366" y="282932"/>
            <a:ext cx="2424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rgbClr val="7D121F"/>
                </a:solidFill>
                <a:latin typeface="SimHei" charset="-122"/>
                <a:ea typeface="SimHei" charset="-122"/>
                <a:cs typeface="SimHei" charset="-122"/>
              </a:rPr>
              <a:t>关键技术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01337" y="4367478"/>
            <a:ext cx="72139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7D121F"/>
                </a:solidFill>
                <a:latin typeface="SimHei" charset="-122"/>
                <a:ea typeface="SimHei" charset="-122"/>
                <a:cs typeface="SimHei" charset="-122"/>
              </a:rPr>
              <a:t>增加用户语音交互</a:t>
            </a:r>
            <a:endParaRPr kumimoji="1" lang="en-US" altLang="zh-CN" sz="2400" b="1" dirty="0">
              <a:solidFill>
                <a:srgbClr val="7D121F"/>
              </a:solidFill>
              <a:latin typeface="SimHei" charset="-122"/>
              <a:ea typeface="SimHei" charset="-122"/>
              <a:cs typeface="SimHei" charset="-122"/>
            </a:endParaRPr>
          </a:p>
          <a:p>
            <a:endParaRPr kumimoji="1" lang="en-US" altLang="zh-CN" sz="2400" dirty="0">
              <a:solidFill>
                <a:srgbClr val="7D121F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kumimoji="1" lang="zh-CN" altLang="en-US" sz="2400" dirty="0"/>
              <a:t>使用了</a:t>
            </a:r>
            <a:r>
              <a:rPr kumimoji="1" lang="en-US" altLang="zh-CN" sz="2400" dirty="0"/>
              <a:t>IBM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cloud</a:t>
            </a:r>
            <a:r>
              <a:rPr kumimoji="1" lang="zh-CN" altLang="en-US" sz="2400" dirty="0"/>
              <a:t>的</a:t>
            </a:r>
            <a:r>
              <a:rPr kumimoji="1" lang="en-US" altLang="zh-CN" sz="2400" dirty="0"/>
              <a:t>Speech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Text</a:t>
            </a:r>
            <a:r>
              <a:rPr kumimoji="1" lang="zh-CN" altLang="en-US" sz="2400" dirty="0"/>
              <a:t>以及</a:t>
            </a:r>
            <a:r>
              <a:rPr kumimoji="1" lang="en-US" altLang="zh-CN" sz="2400" dirty="0"/>
              <a:t>Text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Speech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API</a:t>
            </a:r>
            <a:r>
              <a:rPr kumimoji="1" lang="zh-CN" altLang="en-US" sz="2400" dirty="0"/>
              <a:t>，提供了除手动控制外另一种交互方式</a:t>
            </a:r>
            <a:endParaRPr kumimoji="1" lang="en-US" altLang="zh-CN" sz="2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91930E2-1D2E-CE42-8EEE-0BD4DDD41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250" y="1820230"/>
            <a:ext cx="1968500" cy="19685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49B7E92-E60B-6A4A-A126-E76ACEFE611A}"/>
              </a:ext>
            </a:extLst>
          </p:cNvPr>
          <p:cNvSpPr/>
          <p:nvPr/>
        </p:nvSpPr>
        <p:spPr>
          <a:xfrm>
            <a:off x="5770801" y="1678385"/>
            <a:ext cx="30017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" altLang="zh-CN" sz="2800" dirty="0">
                <a:solidFill>
                  <a:srgbClr val="152935"/>
                </a:solidFill>
                <a:latin typeface="ibm-plex-sans"/>
              </a:rPr>
              <a:t>Speech to Text</a:t>
            </a:r>
            <a:endParaRPr lang="en" altLang="zh-CN" sz="2800" b="0" i="0" u="none" strike="noStrike" dirty="0">
              <a:solidFill>
                <a:srgbClr val="152935"/>
              </a:solidFill>
              <a:effectLst/>
              <a:latin typeface="ibm-plex-san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3AE3E0C-2A07-654A-AA6C-C425F45DB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13" y="867707"/>
            <a:ext cx="2439988" cy="150020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DFF3BBD-4263-044E-B701-0D1FBEF81197}"/>
              </a:ext>
            </a:extLst>
          </p:cNvPr>
          <p:cNvSpPr/>
          <p:nvPr/>
        </p:nvSpPr>
        <p:spPr>
          <a:xfrm>
            <a:off x="5770800" y="3161673"/>
            <a:ext cx="30017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" altLang="zh-CN" sz="2800" dirty="0">
                <a:solidFill>
                  <a:srgbClr val="152935"/>
                </a:solidFill>
                <a:latin typeface="ibm-plex-sans"/>
              </a:rPr>
              <a:t>Text  to Speech</a:t>
            </a:r>
            <a:endParaRPr lang="en" altLang="zh-CN" sz="2800" b="0" i="0" u="none" strike="noStrike" dirty="0">
              <a:solidFill>
                <a:srgbClr val="152935"/>
              </a:solidFill>
              <a:effectLst/>
              <a:latin typeface="ibm-plex-sans"/>
            </a:endParaRPr>
          </a:p>
        </p:txBody>
      </p:sp>
    </p:spTree>
    <p:extLst>
      <p:ext uri="{BB962C8B-B14F-4D97-AF65-F5344CB8AC3E}">
        <p14:creationId xmlns:p14="http://schemas.microsoft.com/office/powerpoint/2010/main" val="254054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12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/>
        </p:nvGrpSpPr>
        <p:grpSpPr>
          <a:xfrm>
            <a:off x="3497580" y="2029241"/>
            <a:ext cx="2199962" cy="1015663"/>
            <a:chOff x="3554730" y="1686341"/>
            <a:chExt cx="2199962" cy="1015663"/>
          </a:xfrm>
        </p:grpSpPr>
        <p:sp>
          <p:nvSpPr>
            <p:cNvPr id="4" name="文本框 3"/>
            <p:cNvSpPr txBox="1"/>
            <p:nvPr/>
          </p:nvSpPr>
          <p:spPr>
            <a:xfrm>
              <a:off x="3554730" y="1840230"/>
              <a:ext cx="15712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4000" dirty="0">
                  <a:solidFill>
                    <a:schemeClr val="bg1"/>
                  </a:solidFill>
                  <a:latin typeface="Wawati SC" charset="-122"/>
                  <a:ea typeface="Wawati SC" charset="-122"/>
                  <a:cs typeface="Wawati SC" charset="-122"/>
                </a:rPr>
                <a:t>PART</a:t>
              </a:r>
              <a:endParaRPr kumimoji="1" lang="zh-CN" altLang="en-US" sz="4000" dirty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125994" y="1686341"/>
              <a:ext cx="62869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0" dirty="0">
                  <a:solidFill>
                    <a:schemeClr val="bg1"/>
                  </a:solidFill>
                  <a:latin typeface="HanziPen SC" charset="-122"/>
                  <a:ea typeface="HanziPen SC" charset="-122"/>
                  <a:cs typeface="HanziPen SC" charset="-122"/>
                </a:rPr>
                <a:t>4</a:t>
              </a:r>
              <a:endParaRPr kumimoji="1" lang="zh-CN" altLang="en-US" sz="6000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268980" y="3044904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dirty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</a:rPr>
              <a:t>成果展示</a:t>
            </a:r>
          </a:p>
        </p:txBody>
      </p:sp>
    </p:spTree>
    <p:extLst>
      <p:ext uri="{BB962C8B-B14F-4D97-AF65-F5344CB8AC3E}">
        <p14:creationId xmlns:p14="http://schemas.microsoft.com/office/powerpoint/2010/main" val="142873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39366" y="282932"/>
            <a:ext cx="2424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rgbClr val="7D121F"/>
                </a:solidFill>
                <a:latin typeface="SimHei" charset="-122"/>
                <a:ea typeface="SimHei" charset="-122"/>
                <a:cs typeface="SimHei" charset="-122"/>
              </a:rPr>
              <a:t>成果展示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78A50A-B2C5-5E40-957F-3F368C4D8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66" y="1008062"/>
            <a:ext cx="8077200" cy="4470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2C96ED7-CB72-7B48-8571-28349F558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66" y="1403348"/>
            <a:ext cx="8089900" cy="4470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31A9FCB-7F6F-204C-B1FA-2D160E512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766" y="1760540"/>
            <a:ext cx="80899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21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39366" y="282932"/>
            <a:ext cx="2424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rgbClr val="7D121F"/>
                </a:solidFill>
                <a:latin typeface="SimHei" charset="-122"/>
                <a:ea typeface="SimHei" charset="-122"/>
                <a:cs typeface="SimHei" charset="-122"/>
              </a:rPr>
              <a:t>成果展示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C555E5-89D3-0E4E-B5EC-CE2816C43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01" y="2081475"/>
            <a:ext cx="3777899" cy="28334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2EDF8F-B04E-7F46-853E-452BCB08F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699" y="2082798"/>
            <a:ext cx="3776134" cy="283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5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12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/>
        </p:nvGrpSpPr>
        <p:grpSpPr>
          <a:xfrm>
            <a:off x="3497580" y="2029241"/>
            <a:ext cx="2199962" cy="1015663"/>
            <a:chOff x="3554730" y="1686341"/>
            <a:chExt cx="2199962" cy="1015663"/>
          </a:xfrm>
        </p:grpSpPr>
        <p:sp>
          <p:nvSpPr>
            <p:cNvPr id="4" name="文本框 3"/>
            <p:cNvSpPr txBox="1"/>
            <p:nvPr/>
          </p:nvSpPr>
          <p:spPr>
            <a:xfrm>
              <a:off x="3554730" y="1840230"/>
              <a:ext cx="15712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4000">
                  <a:solidFill>
                    <a:schemeClr val="bg1"/>
                  </a:solidFill>
                  <a:latin typeface="Wawati SC" charset="-122"/>
                  <a:ea typeface="Wawati SC" charset="-122"/>
                  <a:cs typeface="Wawati SC" charset="-122"/>
                </a:rPr>
                <a:t>PART</a:t>
              </a:r>
              <a:endParaRPr kumimoji="1" lang="zh-CN" altLang="en-US" sz="4000" dirty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125994" y="1686341"/>
              <a:ext cx="62869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0" dirty="0">
                  <a:solidFill>
                    <a:schemeClr val="bg1"/>
                  </a:solidFill>
                  <a:latin typeface="HanziPen SC" charset="-122"/>
                  <a:ea typeface="HanziPen SC" charset="-122"/>
                  <a:cs typeface="HanziPen SC" charset="-122"/>
                </a:rPr>
                <a:t>5</a:t>
              </a:r>
              <a:endParaRPr kumimoji="1" lang="zh-CN" altLang="en-US" sz="6000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268980" y="3044904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dirty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</a:rPr>
              <a:t>应用前景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594610" y="16802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650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39366" y="282932"/>
            <a:ext cx="2424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rgbClr val="7D121F"/>
                </a:solidFill>
                <a:latin typeface="SimHei" charset="-122"/>
                <a:ea typeface="SimHei" charset="-122"/>
                <a:cs typeface="SimHei" charset="-122"/>
              </a:rPr>
              <a:t>应用前景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67735" y="1943100"/>
            <a:ext cx="7475123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zh-CN" altLang="en-US" sz="2000" dirty="0">
                <a:latin typeface="Hannotate SC" panose="03000500000000000000" pitchFamily="66" charset="-122"/>
                <a:ea typeface="Hannotate SC" panose="03000500000000000000" pitchFamily="66" charset="-122"/>
                <a:cs typeface="Microsoft YaHei" charset="-122"/>
              </a:rPr>
              <a:t>家庭机器人有较好的应用场景，在家庭机器人上安装传感器</a:t>
            </a:r>
            <a:r>
              <a:rPr kumimoji="1" lang="zh-Hans" altLang="en-US" sz="2000" dirty="0">
                <a:latin typeface="Hannotate SC" panose="03000500000000000000" pitchFamily="66" charset="-122"/>
                <a:ea typeface="Hannotate SC" panose="03000500000000000000" pitchFamily="66" charset="-122"/>
                <a:cs typeface="Microsoft YaHei" charset="-122"/>
              </a:rPr>
              <a:t>，</a:t>
            </a:r>
            <a:endParaRPr kumimoji="1" lang="en-US" altLang="zh-Hans" sz="2000" dirty="0">
              <a:latin typeface="Hannotate SC" panose="03000500000000000000" pitchFamily="66" charset="-122"/>
              <a:ea typeface="Hannotate SC" panose="03000500000000000000" pitchFamily="66" charset="-122"/>
              <a:cs typeface="Microsoft YaHei" charset="-122"/>
            </a:endParaRPr>
          </a:p>
          <a:p>
            <a:r>
              <a:rPr kumimoji="1" lang="zh-CN" altLang="en-US" sz="2000" dirty="0">
                <a:latin typeface="Hannotate SC" panose="03000500000000000000" pitchFamily="66" charset="-122"/>
                <a:ea typeface="Hannotate SC" panose="03000500000000000000" pitchFamily="66" charset="-122"/>
                <a:cs typeface="Microsoft YaHei" charset="-122"/>
              </a:rPr>
              <a:t>做到更好的用户体验，使机器人更“懂”人。</a:t>
            </a:r>
            <a:endParaRPr lang="zh-CN" altLang="en-US" sz="2000" dirty="0">
              <a:latin typeface="Hannotate SC" panose="03000500000000000000" pitchFamily="66" charset="-122"/>
              <a:ea typeface="Hannotate SC" panose="03000500000000000000" pitchFamily="66" charset="-122"/>
              <a:cs typeface="Microsoft YaHei" charset="-122"/>
            </a:endParaRPr>
          </a:p>
          <a:p>
            <a:pPr algn="just"/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60120" y="3038322"/>
            <a:ext cx="759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sz="2000" dirty="0">
                <a:latin typeface="Hannotate SC" panose="03000500000000000000" pitchFamily="66" charset="-122"/>
                <a:ea typeface="Hannotate SC" panose="03000500000000000000" pitchFamily="66" charset="-122"/>
                <a:cs typeface="Microsoft YaHei" charset="-122"/>
              </a:rPr>
              <a:t>应用于共享空间，在共享空间中为每个人提供私人化定制服</a:t>
            </a:r>
            <a:endParaRPr lang="en-US" altLang="zh-CN" sz="2000" dirty="0">
              <a:latin typeface="Hannotate SC" panose="03000500000000000000" pitchFamily="66" charset="-122"/>
              <a:ea typeface="Hannotate SC" panose="03000500000000000000" pitchFamily="66" charset="-122"/>
              <a:cs typeface="Microsoft YaHei" charset="-122"/>
            </a:endParaRPr>
          </a:p>
          <a:p>
            <a:pPr algn="just"/>
            <a:r>
              <a:rPr lang="zh-CN" altLang="en-US" sz="2000" dirty="0">
                <a:latin typeface="Hannotate SC" panose="03000500000000000000" pitchFamily="66" charset="-122"/>
                <a:ea typeface="Hannotate SC" panose="03000500000000000000" pitchFamily="66" charset="-122"/>
                <a:cs typeface="Microsoft YaHei" charset="-122"/>
              </a:rPr>
              <a:t>务。</a:t>
            </a:r>
            <a:endParaRPr kumimoji="1" lang="zh-CN" altLang="en-US" dirty="0">
              <a:latin typeface="Hannotate SC" panose="03000500000000000000" pitchFamily="66" charset="-122"/>
              <a:ea typeface="Hannotate SC" panose="03000500000000000000" pitchFamily="66" charset="-122"/>
              <a:cs typeface="Microsoft Ya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0120" y="4107586"/>
            <a:ext cx="7590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Hans" dirty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sz="2000" dirty="0">
                <a:latin typeface="Hannotate SC" panose="03000500000000000000" pitchFamily="66" charset="-122"/>
                <a:ea typeface="Hannotate SC" panose="03000500000000000000" pitchFamily="66" charset="-122"/>
                <a:cs typeface="Microsoft YaHei" charset="-122"/>
              </a:rPr>
              <a:t>除了背景音乐，可添加其他设备联动，场景变化，服务于智</a:t>
            </a:r>
            <a:endParaRPr lang="en-US" altLang="zh-CN" sz="2000" dirty="0">
              <a:latin typeface="Hannotate SC" panose="03000500000000000000" pitchFamily="66" charset="-122"/>
              <a:ea typeface="Hannotate SC" panose="03000500000000000000" pitchFamily="66" charset="-122"/>
              <a:cs typeface="Microsoft YaHei" charset="-122"/>
            </a:endParaRPr>
          </a:p>
          <a:p>
            <a:pPr algn="just"/>
            <a:r>
              <a:rPr lang="zh-CN" altLang="en-US" sz="2000" dirty="0">
                <a:latin typeface="Hannotate SC" panose="03000500000000000000" pitchFamily="66" charset="-122"/>
                <a:ea typeface="Hannotate SC" panose="03000500000000000000" pitchFamily="66" charset="-122"/>
                <a:cs typeface="Microsoft YaHei" charset="-122"/>
              </a:rPr>
              <a:t>能家居乃至智慧社区，智慧城市</a:t>
            </a:r>
            <a:r>
              <a:rPr kumimoji="1" lang="zh-CN" altLang="en-US" sz="2000" dirty="0">
                <a:latin typeface="Hannotate SC" panose="03000500000000000000" pitchFamily="66" charset="-122"/>
                <a:ea typeface="Hannotate SC" panose="03000500000000000000" pitchFamily="66" charset="-122"/>
                <a:cs typeface="Microsoft YaHei" charset="-122"/>
              </a:rPr>
              <a:t>。</a:t>
            </a:r>
            <a:endParaRPr kumimoji="1" lang="zh-CN" altLang="en-US" dirty="0">
              <a:latin typeface="Hannotate SC" panose="03000500000000000000" pitchFamily="66" charset="-122"/>
              <a:ea typeface="Hannotate SC" panose="03000500000000000000" pitchFamily="66" charset="-122"/>
              <a:cs typeface="Microsoft YaHei" charset="-122"/>
            </a:endParaRPr>
          </a:p>
        </p:txBody>
      </p:sp>
      <p:sp>
        <p:nvSpPr>
          <p:cNvPr id="7" name="文本框 4">
            <a:extLst>
              <a:ext uri="{FF2B5EF4-FFF2-40B4-BE49-F238E27FC236}">
                <a16:creationId xmlns:a16="http://schemas.microsoft.com/office/drawing/2014/main" id="{FA1E93F3-06C0-CA4C-A19F-163AE2A3361B}"/>
              </a:ext>
            </a:extLst>
          </p:cNvPr>
          <p:cNvSpPr txBox="1"/>
          <p:nvPr/>
        </p:nvSpPr>
        <p:spPr>
          <a:xfrm>
            <a:off x="967735" y="5262138"/>
            <a:ext cx="709676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Hans" dirty="0">
                <a:latin typeface="Microsoft YaHei" charset="-122"/>
                <a:ea typeface="Microsoft YaHei" charset="-122"/>
              </a:rPr>
              <a:t>4</a:t>
            </a:r>
            <a:r>
              <a:rPr kumimoji="1" lang="zh-CN" altLang="en-US" dirty="0">
                <a:latin typeface="Microsoft YaHei" charset="-122"/>
                <a:ea typeface="Microsoft YaHei" charset="-122"/>
              </a:rPr>
              <a:t>、</a:t>
            </a:r>
            <a:r>
              <a:rPr kumimoji="1" lang="zh-CN" altLang="en-US" sz="2000" dirty="0">
                <a:latin typeface="Hannotate SC" panose="03000500000000000000" pitchFamily="66" charset="-122"/>
                <a:ea typeface="Hannotate SC" panose="03000500000000000000" pitchFamily="66" charset="-122"/>
              </a:rPr>
              <a:t>考虑更多的场景实际问题，从室内转移到室外，服务终端由主机、嵌入式机器转移到便携式设备上</a:t>
            </a:r>
          </a:p>
          <a:p>
            <a:pPr algn="just"/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9762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12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90630" y="2784455"/>
            <a:ext cx="28713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THANKS</a:t>
            </a:r>
            <a:endParaRPr lang="zh-CN" alt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32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 11"/>
          <p:cNvGrpSpPr/>
          <p:nvPr/>
        </p:nvGrpSpPr>
        <p:grpSpPr>
          <a:xfrm>
            <a:off x="2048446" y="2489472"/>
            <a:ext cx="1598515" cy="1169551"/>
            <a:chOff x="2217568" y="2478819"/>
            <a:chExt cx="1598515" cy="116955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640CB06-9726-4BBB-9675-65CF68F75B1C}"/>
                </a:ext>
              </a:extLst>
            </p:cNvPr>
            <p:cNvSpPr txBox="1"/>
            <p:nvPr/>
          </p:nvSpPr>
          <p:spPr>
            <a:xfrm>
              <a:off x="2360236" y="2478819"/>
              <a:ext cx="131318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400" dirty="0">
                  <a:latin typeface="SimHei" charset="-122"/>
                  <a:ea typeface="SimHei" charset="-122"/>
                  <a:cs typeface="SimHei" charset="-122"/>
                </a:rPr>
                <a:t>目录</a:t>
              </a: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2217568" y="3248260"/>
              <a:ext cx="15985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dirty="0">
                  <a:latin typeface="Arial" charset="0"/>
                  <a:ea typeface="Arial" charset="0"/>
                  <a:cs typeface="Arial" charset="0"/>
                </a:rPr>
                <a:t>CONTENTS</a:t>
              </a:r>
              <a:endParaRPr kumimoji="1" lang="zh-CN" altLang="en-US" sz="20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922887" y="166980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>
                <a:latin typeface="SimHei" charset="-122"/>
                <a:ea typeface="SimHei" charset="-122"/>
                <a:cs typeface="SimHei" charset="-122"/>
              </a:rPr>
              <a:t>灵感来源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922882" y="233704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SimHei" charset="-122"/>
                <a:ea typeface="SimHei" charset="-122"/>
                <a:cs typeface="SimHei" charset="-122"/>
              </a:rPr>
              <a:t>设计目标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922882" y="367153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SimHei" charset="-122"/>
                <a:ea typeface="SimHei" charset="-122"/>
                <a:cs typeface="SimHei" charset="-122"/>
              </a:rPr>
              <a:t>成果展示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922882" y="433877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SimHei" charset="-122"/>
                <a:ea typeface="SimHei" charset="-122"/>
                <a:cs typeface="SimHei" charset="-122"/>
              </a:rPr>
              <a:t>应用前景</a:t>
            </a:r>
          </a:p>
        </p:txBody>
      </p:sp>
      <p:cxnSp>
        <p:nvCxnSpPr>
          <p:cNvPr id="5" name="直线连接符 4"/>
          <p:cNvCxnSpPr/>
          <p:nvPr/>
        </p:nvCxnSpPr>
        <p:spPr>
          <a:xfrm>
            <a:off x="4284921" y="1669802"/>
            <a:ext cx="0" cy="3195071"/>
          </a:xfrm>
          <a:prstGeom prst="line">
            <a:avLst/>
          </a:prstGeom>
          <a:ln w="19050">
            <a:solidFill>
              <a:srgbClr val="7D12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4922884" y="300428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SimHei" charset="-122"/>
                <a:ea typeface="SimHei" charset="-122"/>
                <a:cs typeface="SimHei" charset="-122"/>
              </a:rPr>
              <a:t>关键技术</a:t>
            </a:r>
          </a:p>
        </p:txBody>
      </p:sp>
    </p:spTree>
    <p:extLst>
      <p:ext uri="{BB962C8B-B14F-4D97-AF65-F5344CB8AC3E}">
        <p14:creationId xmlns:p14="http://schemas.microsoft.com/office/powerpoint/2010/main" val="214479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12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/>
        </p:nvGrpSpPr>
        <p:grpSpPr>
          <a:xfrm>
            <a:off x="3497580" y="2029241"/>
            <a:ext cx="2199962" cy="1015663"/>
            <a:chOff x="3554730" y="1686341"/>
            <a:chExt cx="2199962" cy="1015663"/>
          </a:xfrm>
        </p:grpSpPr>
        <p:sp>
          <p:nvSpPr>
            <p:cNvPr id="4" name="文本框 3"/>
            <p:cNvSpPr txBox="1"/>
            <p:nvPr/>
          </p:nvSpPr>
          <p:spPr>
            <a:xfrm>
              <a:off x="3554730" y="1840230"/>
              <a:ext cx="15712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4000">
                  <a:solidFill>
                    <a:schemeClr val="bg1"/>
                  </a:solidFill>
                  <a:latin typeface="Wawati SC" charset="-122"/>
                  <a:ea typeface="Wawati SC" charset="-122"/>
                  <a:cs typeface="Wawati SC" charset="-122"/>
                </a:rPr>
                <a:t>PART</a:t>
              </a:r>
              <a:endParaRPr kumimoji="1" lang="zh-CN" altLang="en-US" sz="4000" dirty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125994" y="1686341"/>
              <a:ext cx="62869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0">
                  <a:solidFill>
                    <a:schemeClr val="bg1"/>
                  </a:solidFill>
                  <a:latin typeface="HanziPen SC" charset="-122"/>
                  <a:ea typeface="HanziPen SC" charset="-122"/>
                  <a:cs typeface="HanziPen SC" charset="-122"/>
                </a:rPr>
                <a:t>1</a:t>
              </a:r>
              <a:endParaRPr kumimoji="1" lang="zh-CN" altLang="en-US" sz="6000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268980" y="3044904"/>
            <a:ext cx="27238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dirty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</a:rPr>
              <a:t>灵感来源</a:t>
            </a:r>
          </a:p>
        </p:txBody>
      </p:sp>
    </p:spTree>
    <p:extLst>
      <p:ext uri="{BB962C8B-B14F-4D97-AF65-F5344CB8AC3E}">
        <p14:creationId xmlns:p14="http://schemas.microsoft.com/office/powerpoint/2010/main" val="194307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236791" y="867707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7D121F"/>
                </a:solidFill>
                <a:latin typeface="SimHei" charset="-122"/>
                <a:ea typeface="SimHei" charset="-122"/>
                <a:cs typeface="SimHei" charset="-122"/>
              </a:rPr>
              <a:t>智能音乐创作 </a:t>
            </a:r>
            <a:r>
              <a:rPr kumimoji="1" lang="en-US" altLang="zh-CN" dirty="0" err="1">
                <a:solidFill>
                  <a:srgbClr val="7D121F"/>
                </a:solidFill>
                <a:latin typeface="SimHei" charset="-122"/>
                <a:ea typeface="SimHei" charset="-122"/>
                <a:cs typeface="SimHei" charset="-122"/>
              </a:rPr>
              <a:t>Jukedeck</a:t>
            </a:r>
            <a:endParaRPr kumimoji="1" lang="zh-CN" altLang="en-US" dirty="0">
              <a:solidFill>
                <a:srgbClr val="7D121F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15753" y="3773204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7D121F"/>
                </a:solidFill>
                <a:latin typeface="SimHei" charset="-122"/>
                <a:ea typeface="SimHei" charset="-122"/>
                <a:cs typeface="SimHei" charset="-122"/>
              </a:rPr>
              <a:t>曲风切换 </a:t>
            </a:r>
            <a:r>
              <a:rPr kumimoji="1" lang="en-US" altLang="zh-CN" dirty="0" err="1">
                <a:solidFill>
                  <a:srgbClr val="7D121F"/>
                </a:solidFill>
                <a:latin typeface="SimHei" charset="-122"/>
                <a:ea typeface="SimHei" charset="-122"/>
                <a:cs typeface="SimHei" charset="-122"/>
              </a:rPr>
              <a:t>facebook</a:t>
            </a:r>
            <a:endParaRPr kumimoji="1" lang="zh-CN" altLang="en-US" dirty="0">
              <a:solidFill>
                <a:srgbClr val="7D121F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9366" y="282932"/>
            <a:ext cx="2424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rgbClr val="7D121F"/>
                </a:solidFill>
                <a:latin typeface="SimHei" charset="-122"/>
                <a:ea typeface="SimHei" charset="-122"/>
                <a:cs typeface="SimHei" charset="-122"/>
              </a:rPr>
              <a:t>灵感来源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97230" y="1477961"/>
            <a:ext cx="3451859" cy="1077218"/>
          </a:xfrm>
          <a:prstGeom prst="rect">
            <a:avLst/>
          </a:prstGeom>
          <a:solidFill>
            <a:srgbClr val="7D121F"/>
          </a:solidFill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kumimoji="1" lang="zh-CN" altLang="en-US" sz="1600" dirty="0">
                <a:solidFill>
                  <a:schemeClr val="bg1">
                    <a:lumMod val="85000"/>
                  </a:schemeClr>
                </a:solidFill>
                <a:latin typeface="Hannotate SC" charset="-122"/>
                <a:ea typeface="Hannotate SC" charset="-122"/>
                <a:cs typeface="Hannotate SC" charset="-122"/>
              </a:rPr>
              <a:t>「偷懒」是科技进步的一大源泉。音乐又是足不出户即可欣赏的一门艺术。大多数人都有自己的音乐审美，有自己的一份份歌单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052060" y="-1188720"/>
            <a:ext cx="184731" cy="465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F9FD54-1C43-A644-AC6C-3F71C4E07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976" y="1257861"/>
            <a:ext cx="3528209" cy="249452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9576146-94DC-E840-A898-50BDCC5B41EC}"/>
              </a:ext>
            </a:extLst>
          </p:cNvPr>
          <p:cNvSpPr txBox="1"/>
          <p:nvPr/>
        </p:nvSpPr>
        <p:spPr>
          <a:xfrm>
            <a:off x="657823" y="4303037"/>
            <a:ext cx="3451859" cy="584775"/>
          </a:xfrm>
          <a:prstGeom prst="rect">
            <a:avLst/>
          </a:prstGeom>
          <a:solidFill>
            <a:srgbClr val="7D121F"/>
          </a:solidFill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kumimoji="1" lang="zh-CN" altLang="en-US" sz="1600" dirty="0">
                <a:solidFill>
                  <a:schemeClr val="bg1">
                    <a:lumMod val="85000"/>
                  </a:schemeClr>
                </a:solidFill>
                <a:latin typeface="Hannotate SC" charset="-122"/>
                <a:ea typeface="Hannotate SC" charset="-122"/>
                <a:cs typeface="Hannotate SC" charset="-122"/>
              </a:rPr>
              <a:t>想象一下我们平时听歌的场合：地铁、工作间、宿舍</a:t>
            </a:r>
            <a:r>
              <a:rPr kumimoji="1" lang="en-US" altLang="zh-CN" sz="1600" dirty="0">
                <a:solidFill>
                  <a:schemeClr val="bg1">
                    <a:lumMod val="85000"/>
                  </a:schemeClr>
                </a:solidFill>
                <a:latin typeface="Hannotate SC" charset="-122"/>
                <a:ea typeface="Hannotate SC" charset="-122"/>
                <a:cs typeface="Hannotate SC" charset="-122"/>
              </a:rPr>
              <a:t>…</a:t>
            </a:r>
            <a:endParaRPr kumimoji="1" lang="zh-CN" altLang="en-US" sz="1600" dirty="0">
              <a:solidFill>
                <a:schemeClr val="bg1">
                  <a:lumMod val="85000"/>
                </a:schemeClr>
              </a:solidFill>
              <a:latin typeface="Hannotate SC" charset="-122"/>
              <a:ea typeface="Hannotate SC" charset="-122"/>
              <a:cs typeface="Hannotate SC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D48B73F-6E33-7043-B377-550FFD25E45B}"/>
              </a:ext>
            </a:extLst>
          </p:cNvPr>
          <p:cNvSpPr txBox="1"/>
          <p:nvPr/>
        </p:nvSpPr>
        <p:spPr>
          <a:xfrm rot="846997">
            <a:off x="723465" y="520848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/>
              <a:t>歌曲单调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673D258-95A8-C44E-8AAC-9BB4C70F669C}"/>
              </a:ext>
            </a:extLst>
          </p:cNvPr>
          <p:cNvSpPr txBox="1"/>
          <p:nvPr/>
        </p:nvSpPr>
        <p:spPr>
          <a:xfrm rot="20573428">
            <a:off x="2487034" y="511467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/>
              <a:t>手癌懒惰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9F93E7-AB0E-934F-B5EF-22F5C94CFE45}"/>
              </a:ext>
            </a:extLst>
          </p:cNvPr>
          <p:cNvSpPr txBox="1"/>
          <p:nvPr/>
        </p:nvSpPr>
        <p:spPr>
          <a:xfrm>
            <a:off x="1533943" y="588628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/>
              <a:t>寻求新鲜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4B48511-2197-384E-AA28-80495DC15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976" y="4194240"/>
            <a:ext cx="3522291" cy="255170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5DD5841-2B39-6E4C-B529-19930C063DAF}"/>
              </a:ext>
            </a:extLst>
          </p:cNvPr>
          <p:cNvSpPr txBox="1"/>
          <p:nvPr/>
        </p:nvSpPr>
        <p:spPr>
          <a:xfrm>
            <a:off x="697230" y="3188429"/>
            <a:ext cx="3451859" cy="338554"/>
          </a:xfrm>
          <a:prstGeom prst="rect">
            <a:avLst/>
          </a:prstGeom>
          <a:solidFill>
            <a:srgbClr val="7D121F"/>
          </a:solidFill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kumimoji="1" lang="en-US" altLang="zh-CN" sz="1600" dirty="0">
                <a:solidFill>
                  <a:schemeClr val="bg1">
                    <a:lumMod val="85000"/>
                  </a:schemeClr>
                </a:solidFill>
                <a:latin typeface="Hannotate SC" charset="-122"/>
                <a:ea typeface="Hannotate SC" charset="-122"/>
                <a:cs typeface="Hannotate SC" charset="-122"/>
              </a:rPr>
              <a:t>AI</a:t>
            </a:r>
            <a:r>
              <a:rPr kumimoji="1" lang="zh-CN" altLang="en-US" sz="1600" dirty="0">
                <a:solidFill>
                  <a:schemeClr val="bg1">
                    <a:lumMod val="85000"/>
                  </a:schemeClr>
                </a:solidFill>
                <a:latin typeface="Hannotate SC" charset="-122"/>
                <a:ea typeface="Hannotate SC" charset="-122"/>
                <a:cs typeface="Hannotate SC" charset="-122"/>
              </a:rPr>
              <a:t>音乐创作达到了一个新高度</a:t>
            </a:r>
          </a:p>
        </p:txBody>
      </p:sp>
    </p:spTree>
    <p:extLst>
      <p:ext uri="{BB962C8B-B14F-4D97-AF65-F5344CB8AC3E}">
        <p14:creationId xmlns:p14="http://schemas.microsoft.com/office/powerpoint/2010/main" val="149265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12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/>
        </p:nvGrpSpPr>
        <p:grpSpPr>
          <a:xfrm>
            <a:off x="3497580" y="2029241"/>
            <a:ext cx="2199962" cy="1015663"/>
            <a:chOff x="3554730" y="1686341"/>
            <a:chExt cx="2199962" cy="1015663"/>
          </a:xfrm>
        </p:grpSpPr>
        <p:sp>
          <p:nvSpPr>
            <p:cNvPr id="4" name="文本框 3"/>
            <p:cNvSpPr txBox="1"/>
            <p:nvPr/>
          </p:nvSpPr>
          <p:spPr>
            <a:xfrm>
              <a:off x="3554730" y="1840230"/>
              <a:ext cx="15712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4000">
                  <a:solidFill>
                    <a:schemeClr val="bg1"/>
                  </a:solidFill>
                  <a:latin typeface="Wawati SC" charset="-122"/>
                  <a:ea typeface="Wawati SC" charset="-122"/>
                  <a:cs typeface="Wawati SC" charset="-122"/>
                </a:rPr>
                <a:t>PART</a:t>
              </a:r>
              <a:endParaRPr kumimoji="1" lang="zh-CN" altLang="en-US" sz="4000" dirty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125994" y="1686341"/>
              <a:ext cx="62869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0" dirty="0">
                  <a:solidFill>
                    <a:schemeClr val="bg1"/>
                  </a:solidFill>
                  <a:latin typeface="HanziPen SC" charset="-122"/>
                  <a:ea typeface="HanziPen SC" charset="-122"/>
                  <a:cs typeface="HanziPen SC" charset="-122"/>
                </a:rPr>
                <a:t>2</a:t>
              </a:r>
              <a:endParaRPr kumimoji="1" lang="zh-CN" altLang="en-US" sz="6000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268980" y="3044904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dirty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</a:rPr>
              <a:t>设计目标</a:t>
            </a:r>
          </a:p>
        </p:txBody>
      </p:sp>
    </p:spTree>
    <p:extLst>
      <p:ext uri="{BB962C8B-B14F-4D97-AF65-F5344CB8AC3E}">
        <p14:creationId xmlns:p14="http://schemas.microsoft.com/office/powerpoint/2010/main" val="52726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39366" y="282932"/>
            <a:ext cx="2424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rgbClr val="7D121F"/>
                </a:solidFill>
                <a:latin typeface="SimHei" charset="-122"/>
                <a:ea typeface="SimHei" charset="-122"/>
                <a:cs typeface="SimHei" charset="-122"/>
              </a:rPr>
              <a:t>设计目标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88275" y="2497390"/>
            <a:ext cx="7133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Hannotate SC" charset="-122"/>
                <a:ea typeface="Hannotate SC" charset="-122"/>
                <a:cs typeface="Hannotate SC" charset="-122"/>
              </a:rPr>
              <a:t>1.</a:t>
            </a:r>
            <a:r>
              <a:rPr kumimoji="1" lang="zh-CN" altLang="en-US" sz="2000" dirty="0">
                <a:latin typeface="Hannotate SC" charset="-122"/>
                <a:ea typeface="Hannotate SC" charset="-122"/>
                <a:cs typeface="Hannotate SC" charset="-122"/>
              </a:rPr>
              <a:t> 实现对用户语音和手动交互准确把握，生成新音乐去除乏味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88275" y="3655646"/>
            <a:ext cx="6844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Hannotate SC" charset="-122"/>
                <a:ea typeface="Hannotate SC" charset="-122"/>
                <a:cs typeface="Hannotate SC" charset="-122"/>
              </a:rPr>
              <a:t>3.</a:t>
            </a:r>
            <a:r>
              <a:rPr kumimoji="1" lang="zh-CN" altLang="en-US" sz="2000" dirty="0">
                <a:latin typeface="Hannotate SC" charset="-122"/>
                <a:ea typeface="Hannotate SC" charset="-122"/>
                <a:cs typeface="Hannotate SC" charset="-122"/>
              </a:rPr>
              <a:t> 对用户状态准确把握，推荐播放合适音乐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88274" y="4263737"/>
            <a:ext cx="6844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Hannotate SC" charset="-122"/>
                <a:ea typeface="Hannotate SC" charset="-122"/>
                <a:cs typeface="Hannotate SC" charset="-122"/>
              </a:rPr>
              <a:t>4.</a:t>
            </a:r>
            <a:r>
              <a:rPr kumimoji="1" lang="zh-CN" altLang="en-US" sz="2000" dirty="0">
                <a:latin typeface="Hannotate SC" charset="-122"/>
                <a:ea typeface="Hannotate SC" charset="-122"/>
                <a:cs typeface="Hannotate SC" charset="-122"/>
              </a:rPr>
              <a:t> 音乐融合创造乐趣，旧曲焕发新鲜活力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CD79031-0E9A-FA41-837F-555AA4CE3EB4}"/>
              </a:ext>
            </a:extLst>
          </p:cNvPr>
          <p:cNvSpPr txBox="1"/>
          <p:nvPr/>
        </p:nvSpPr>
        <p:spPr>
          <a:xfrm>
            <a:off x="1088275" y="3047555"/>
            <a:ext cx="7133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Hannotate SC" charset="-122"/>
                <a:ea typeface="Hannotate SC" charset="-122"/>
                <a:cs typeface="Hannotate SC" charset="-122"/>
              </a:rPr>
              <a:t>2.</a:t>
            </a:r>
            <a:r>
              <a:rPr kumimoji="1" lang="zh-CN" altLang="en-US" sz="2000" dirty="0">
                <a:latin typeface="Hannotate SC" charset="-122"/>
                <a:ea typeface="Hannotate SC" charset="-122"/>
                <a:cs typeface="Hannotate SC" charset="-122"/>
              </a:rPr>
              <a:t> 对音乐深度理解，分析曲中蕴含主题</a:t>
            </a:r>
          </a:p>
        </p:txBody>
      </p:sp>
    </p:spTree>
    <p:extLst>
      <p:ext uri="{BB962C8B-B14F-4D97-AF65-F5344CB8AC3E}">
        <p14:creationId xmlns:p14="http://schemas.microsoft.com/office/powerpoint/2010/main" val="372652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12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/>
        </p:nvGrpSpPr>
        <p:grpSpPr>
          <a:xfrm>
            <a:off x="3497580" y="2029241"/>
            <a:ext cx="2199962" cy="1015663"/>
            <a:chOff x="3554730" y="1686341"/>
            <a:chExt cx="2199962" cy="1015663"/>
          </a:xfrm>
        </p:grpSpPr>
        <p:sp>
          <p:nvSpPr>
            <p:cNvPr id="4" name="文本框 3"/>
            <p:cNvSpPr txBox="1"/>
            <p:nvPr/>
          </p:nvSpPr>
          <p:spPr>
            <a:xfrm>
              <a:off x="3554730" y="1840230"/>
              <a:ext cx="15712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4000">
                  <a:solidFill>
                    <a:schemeClr val="bg1"/>
                  </a:solidFill>
                  <a:latin typeface="Wawati SC" charset="-122"/>
                  <a:ea typeface="Wawati SC" charset="-122"/>
                  <a:cs typeface="Wawati SC" charset="-122"/>
                </a:rPr>
                <a:t>PART</a:t>
              </a:r>
              <a:endParaRPr kumimoji="1" lang="zh-CN" altLang="en-US" sz="4000" dirty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125994" y="1686341"/>
              <a:ext cx="62869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0" dirty="0">
                  <a:solidFill>
                    <a:schemeClr val="bg1"/>
                  </a:solidFill>
                  <a:latin typeface="HanziPen SC" charset="-122"/>
                  <a:ea typeface="HanziPen SC" charset="-122"/>
                  <a:cs typeface="HanziPen SC" charset="-122"/>
                </a:rPr>
                <a:t>3</a:t>
              </a:r>
              <a:endParaRPr kumimoji="1" lang="zh-CN" altLang="en-US" sz="6000" dirty="0">
                <a:solidFill>
                  <a:schemeClr val="bg1"/>
                </a:solidFill>
                <a:latin typeface="HanziPen SC" charset="-122"/>
                <a:ea typeface="HanziPen SC" charset="-122"/>
                <a:cs typeface="HanziPen SC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268980" y="3044904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dirty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</a:rPr>
              <a:t>关键技术</a:t>
            </a:r>
          </a:p>
        </p:txBody>
      </p:sp>
    </p:spTree>
    <p:extLst>
      <p:ext uri="{BB962C8B-B14F-4D97-AF65-F5344CB8AC3E}">
        <p14:creationId xmlns:p14="http://schemas.microsoft.com/office/powerpoint/2010/main" val="177089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78" b="17949"/>
          <a:stretch/>
        </p:blipFill>
        <p:spPr>
          <a:xfrm>
            <a:off x="3802445" y="3001368"/>
            <a:ext cx="940206" cy="9385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020" y="5058697"/>
            <a:ext cx="980352" cy="98035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9366" y="282932"/>
            <a:ext cx="2424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rgbClr val="7D121F"/>
                </a:solidFill>
                <a:latin typeface="SimHei" charset="-122"/>
                <a:ea typeface="SimHei" charset="-122"/>
                <a:cs typeface="SimHei" charset="-122"/>
              </a:rPr>
              <a:t>关键技术</a:t>
            </a:r>
          </a:p>
        </p:txBody>
      </p:sp>
      <p:cxnSp>
        <p:nvCxnSpPr>
          <p:cNvPr id="10" name="直线连接符 9"/>
          <p:cNvCxnSpPr>
            <a:cxnSpLocks/>
            <a:stCxn id="5" idx="0"/>
            <a:endCxn id="2" idx="2"/>
          </p:cNvCxnSpPr>
          <p:nvPr/>
        </p:nvCxnSpPr>
        <p:spPr>
          <a:xfrm flipV="1">
            <a:off x="4272548" y="2409168"/>
            <a:ext cx="0" cy="592200"/>
          </a:xfrm>
          <a:prstGeom prst="line">
            <a:avLst/>
          </a:prstGeom>
          <a:ln w="28575">
            <a:solidFill>
              <a:srgbClr val="7D12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2875928" y="4029332"/>
            <a:ext cx="77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HTTP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861484" y="4001963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RPC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8AEBD9-D3AA-1B44-913A-470A9368C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737" y="2571672"/>
            <a:ext cx="2373095" cy="149030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225" y="1941752"/>
            <a:ext cx="658117" cy="68072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5E0798E-491C-0B4E-93FA-DFB3FC74D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768" y="5058697"/>
            <a:ext cx="980352" cy="98035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CCA1449-3E12-524E-AFC7-9B15B138E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272" y="5058696"/>
            <a:ext cx="980352" cy="980352"/>
          </a:xfrm>
          <a:prstGeom prst="rect">
            <a:avLst/>
          </a:prstGeom>
        </p:spPr>
      </p:pic>
      <p:sp>
        <p:nvSpPr>
          <p:cNvPr id="12" name="圆角矩形 11">
            <a:extLst>
              <a:ext uri="{FF2B5EF4-FFF2-40B4-BE49-F238E27FC236}">
                <a16:creationId xmlns:a16="http://schemas.microsoft.com/office/drawing/2014/main" id="{51F8F7F8-9D50-4B48-8688-645E81E9F61F}"/>
              </a:ext>
            </a:extLst>
          </p:cNvPr>
          <p:cNvSpPr/>
          <p:nvPr/>
        </p:nvSpPr>
        <p:spPr>
          <a:xfrm>
            <a:off x="2364139" y="4837471"/>
            <a:ext cx="3816818" cy="1371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0BE3B8D-D4E0-A144-9A23-B83484B2E6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3575" y="867707"/>
            <a:ext cx="1677945" cy="1541461"/>
          </a:xfrm>
          <a:prstGeom prst="rect">
            <a:avLst/>
          </a:prstGeom>
        </p:spPr>
      </p:pic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C3DE6232-53ED-744C-A653-B8C54D31D447}"/>
              </a:ext>
            </a:extLst>
          </p:cNvPr>
          <p:cNvCxnSpPr>
            <a:cxnSpLocks/>
            <a:stCxn id="12" idx="0"/>
            <a:endCxn id="5" idx="2"/>
          </p:cNvCxnSpPr>
          <p:nvPr/>
        </p:nvCxnSpPr>
        <p:spPr>
          <a:xfrm flipV="1">
            <a:off x="4272548" y="3939925"/>
            <a:ext cx="0" cy="897546"/>
          </a:xfrm>
          <a:prstGeom prst="line">
            <a:avLst/>
          </a:prstGeom>
          <a:ln w="28575">
            <a:solidFill>
              <a:srgbClr val="7D12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>
            <a:extLst>
              <a:ext uri="{FF2B5EF4-FFF2-40B4-BE49-F238E27FC236}">
                <a16:creationId xmlns:a16="http://schemas.microsoft.com/office/drawing/2014/main" id="{81B6F22E-5F7A-BE4D-A1FE-0EAE538271FB}"/>
              </a:ext>
            </a:extLst>
          </p:cNvPr>
          <p:cNvCxnSpPr>
            <a:stCxn id="12" idx="1"/>
          </p:cNvCxnSpPr>
          <p:nvPr/>
        </p:nvCxnSpPr>
        <p:spPr>
          <a:xfrm rot="10800000" flipH="1">
            <a:off x="2364139" y="4433333"/>
            <a:ext cx="1908408" cy="1089939"/>
          </a:xfrm>
          <a:prstGeom prst="bentConnector3">
            <a:avLst>
              <a:gd name="adj1" fmla="val -50161"/>
            </a:avLst>
          </a:prstGeom>
          <a:ln>
            <a:solidFill>
              <a:srgbClr val="7D121F"/>
            </a:solidFill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>
            <a:extLst>
              <a:ext uri="{FF2B5EF4-FFF2-40B4-BE49-F238E27FC236}">
                <a16:creationId xmlns:a16="http://schemas.microsoft.com/office/drawing/2014/main" id="{2B10A22B-8E72-1246-8FD3-93210986E2B3}"/>
              </a:ext>
            </a:extLst>
          </p:cNvPr>
          <p:cNvCxnSpPr>
            <a:cxnSpLocks/>
            <a:stCxn id="12" idx="3"/>
          </p:cNvCxnSpPr>
          <p:nvPr/>
        </p:nvCxnSpPr>
        <p:spPr>
          <a:xfrm flipH="1" flipV="1">
            <a:off x="4272546" y="4433332"/>
            <a:ext cx="1908411" cy="1089939"/>
          </a:xfrm>
          <a:prstGeom prst="bentConnector3">
            <a:avLst>
              <a:gd name="adj1" fmla="val -50909"/>
            </a:avLst>
          </a:prstGeom>
          <a:ln>
            <a:solidFill>
              <a:srgbClr val="7D121F"/>
            </a:solidFill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肘形连接符 31">
            <a:extLst>
              <a:ext uri="{FF2B5EF4-FFF2-40B4-BE49-F238E27FC236}">
                <a16:creationId xmlns:a16="http://schemas.microsoft.com/office/drawing/2014/main" id="{3344FEF4-4E34-9144-A0F8-2290745543D5}"/>
              </a:ext>
            </a:extLst>
          </p:cNvPr>
          <p:cNvCxnSpPr>
            <a:cxnSpLocks/>
            <a:endCxn id="3" idx="2"/>
          </p:cNvCxnSpPr>
          <p:nvPr/>
        </p:nvCxnSpPr>
        <p:spPr>
          <a:xfrm rot="5400000" flipH="1" flipV="1">
            <a:off x="5511063" y="4716827"/>
            <a:ext cx="1977072" cy="667371"/>
          </a:xfrm>
          <a:prstGeom prst="bentConnector3">
            <a:avLst>
              <a:gd name="adj1" fmla="val 136"/>
            </a:avLst>
          </a:prstGeom>
          <a:ln>
            <a:solidFill>
              <a:srgbClr val="7D121F"/>
            </a:solidFill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3330A159-F943-B54C-ABC5-19F785839401}"/>
              </a:ext>
            </a:extLst>
          </p:cNvPr>
          <p:cNvSpPr txBox="1"/>
          <p:nvPr/>
        </p:nvSpPr>
        <p:spPr>
          <a:xfrm>
            <a:off x="7207352" y="4080391"/>
            <a:ext cx="77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HTTP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380B00FF-8E51-5C4C-B276-A0B4078B90A6}"/>
              </a:ext>
            </a:extLst>
          </p:cNvPr>
          <p:cNvCxnSpPr>
            <a:stCxn id="2" idx="3"/>
            <a:endCxn id="4" idx="0"/>
          </p:cNvCxnSpPr>
          <p:nvPr/>
        </p:nvCxnSpPr>
        <p:spPr>
          <a:xfrm>
            <a:off x="5111520" y="1638438"/>
            <a:ext cx="1721764" cy="303314"/>
          </a:xfrm>
          <a:prstGeom prst="straightConnector1">
            <a:avLst/>
          </a:prstGeom>
          <a:ln>
            <a:solidFill>
              <a:srgbClr val="7D121F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04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02A5300-3661-8F4D-8EE8-5BCB627D3064}"/>
              </a:ext>
            </a:extLst>
          </p:cNvPr>
          <p:cNvSpPr txBox="1"/>
          <p:nvPr/>
        </p:nvSpPr>
        <p:spPr>
          <a:xfrm>
            <a:off x="439366" y="282932"/>
            <a:ext cx="3919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rgbClr val="7D121F"/>
                </a:solidFill>
                <a:latin typeface="SimHei" charset="-122"/>
                <a:ea typeface="SimHei" charset="-122"/>
                <a:cs typeface="SimHei" charset="-122"/>
              </a:rPr>
              <a:t>关键技术</a:t>
            </a:r>
            <a:r>
              <a:rPr kumimoji="1" lang="en-US" altLang="zh-CN" sz="3200" dirty="0">
                <a:solidFill>
                  <a:srgbClr val="7D121F"/>
                </a:solidFill>
                <a:latin typeface="SimHei" charset="-122"/>
                <a:ea typeface="SimHei" charset="-122"/>
                <a:cs typeface="SimHei" charset="-122"/>
              </a:rPr>
              <a:t>-</a:t>
            </a:r>
            <a:r>
              <a:rPr kumimoji="1" lang="zh-CN" altLang="en-US" sz="3200" dirty="0">
                <a:solidFill>
                  <a:srgbClr val="7D121F"/>
                </a:solidFill>
                <a:latin typeface="SimHei" charset="-122"/>
                <a:ea typeface="SimHei" charset="-122"/>
                <a:cs typeface="SimHei" charset="-122"/>
              </a:rPr>
              <a:t>机器学习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7989C84-1A6D-A342-8993-D0B8B22182E1}"/>
              </a:ext>
            </a:extLst>
          </p:cNvPr>
          <p:cNvSpPr txBox="1"/>
          <p:nvPr/>
        </p:nvSpPr>
        <p:spPr>
          <a:xfrm>
            <a:off x="1729588" y="200025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贝叶斯网络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1A76E7B-F0C8-534F-B668-2C39F22BF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40" y="2574872"/>
            <a:ext cx="3590925" cy="276890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5153D3F-A20E-A942-BF28-72CD8FD5D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51" y="2574872"/>
            <a:ext cx="3897716" cy="276890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93E2CA7-0E56-A445-A07E-521586E224DE}"/>
              </a:ext>
            </a:extLst>
          </p:cNvPr>
          <p:cNvSpPr txBox="1"/>
          <p:nvPr/>
        </p:nvSpPr>
        <p:spPr>
          <a:xfrm>
            <a:off x="6022895" y="200025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支持向量机</a:t>
            </a:r>
          </a:p>
        </p:txBody>
      </p:sp>
    </p:spTree>
    <p:extLst>
      <p:ext uri="{BB962C8B-B14F-4D97-AF65-F5344CB8AC3E}">
        <p14:creationId xmlns:p14="http://schemas.microsoft.com/office/powerpoint/2010/main" val="3920885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778</TotalTime>
  <Words>375</Words>
  <Application>Microsoft Macintosh PowerPoint</Application>
  <PresentationFormat>On-screen Show (4:3)</PresentationFormat>
  <Paragraphs>68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0" baseType="lpstr">
      <vt:lpstr>DengXian</vt:lpstr>
      <vt:lpstr>DengXian Light</vt:lpstr>
      <vt:lpstr>Hannotate SC</vt:lpstr>
      <vt:lpstr>HanziPen SC</vt:lpstr>
      <vt:lpstr>Hei</vt:lpstr>
      <vt:lpstr>ibm-plex-sans</vt:lpstr>
      <vt:lpstr>Microsoft YaHei</vt:lpstr>
      <vt:lpstr>SimHei</vt:lpstr>
      <vt:lpstr>宋体</vt:lpstr>
      <vt:lpstr>Wawati SC</vt:lpstr>
      <vt:lpstr>Arial</vt:lpstr>
      <vt:lpstr>Calibri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七月份工作汇报</dc:title>
  <dc:creator>xujh</dc:creator>
  <cp:lastModifiedBy>奚 耀国</cp:lastModifiedBy>
  <cp:revision>117</cp:revision>
  <cp:lastPrinted>2018-06-03T01:18:42Z</cp:lastPrinted>
  <dcterms:created xsi:type="dcterms:W3CDTF">2016-08-01T00:59:00Z</dcterms:created>
  <dcterms:modified xsi:type="dcterms:W3CDTF">2018-06-03T01:23:58Z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2052-10.1.0.6877</vt:lpwstr>
  </property>
</Properties>
</file>